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256" r:id="rId3"/>
    <p:sldId id="258" r:id="rId4"/>
    <p:sldId id="291" r:id="rId5"/>
    <p:sldId id="290" r:id="rId6"/>
    <p:sldId id="293" r:id="rId7"/>
    <p:sldId id="261" r:id="rId8"/>
    <p:sldId id="279" r:id="rId9"/>
    <p:sldId id="285" r:id="rId10"/>
    <p:sldId id="281" r:id="rId11"/>
    <p:sldId id="262" r:id="rId12"/>
    <p:sldId id="282" r:id="rId13"/>
    <p:sldId id="283" r:id="rId14"/>
    <p:sldId id="288" r:id="rId15"/>
    <p:sldId id="287" r:id="rId16"/>
    <p:sldId id="289" r:id="rId17"/>
    <p:sldId id="267" r:id="rId18"/>
    <p:sldId id="294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5F7F582-8B2D-4D77-99A6-9520B1677129}">
          <p14:sldIdLst>
            <p14:sldId id="272"/>
            <p14:sldId id="256"/>
            <p14:sldId id="258"/>
            <p14:sldId id="291"/>
          </p14:sldIdLst>
        </p14:section>
        <p14:section name="Untitled Section" id="{65492350-5088-4395-8DCA-263631E075D4}">
          <p14:sldIdLst>
            <p14:sldId id="290"/>
            <p14:sldId id="293"/>
            <p14:sldId id="261"/>
            <p14:sldId id="279"/>
            <p14:sldId id="285"/>
            <p14:sldId id="281"/>
            <p14:sldId id="262"/>
            <p14:sldId id="282"/>
            <p14:sldId id="283"/>
            <p14:sldId id="288"/>
            <p14:sldId id="287"/>
            <p14:sldId id="289"/>
            <p14:sldId id="267"/>
            <p14:sldId id="294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C99F7-7A31-402B-8F84-D7037FEAE5FA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6FC0C-5FBD-47A8-9148-8782ECDF6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205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 min – Thank everyone for attending today’s workshop.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6FC0C-5FBD-47A8-9148-8782ECDF6F4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667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6FC0C-5FBD-47A8-9148-8782ECDF6F4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795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6FC0C-5FBD-47A8-9148-8782ECDF6F4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516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6FC0C-5FBD-47A8-9148-8782ECDF6F4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893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6FC0C-5FBD-47A8-9148-8782ECDF6F4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543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6 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6FC0C-5FBD-47A8-9148-8782ECDF6F4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42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 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6FC0C-5FBD-47A8-9148-8782ECDF6F4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307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6FC0C-5FBD-47A8-9148-8782ECDF6F4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281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6FC0C-5FBD-47A8-9148-8782ECDF6F4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485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6FC0C-5FBD-47A8-9148-8782ECDF6F4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920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6FC0C-5FBD-47A8-9148-8782ECDF6F4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954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 min - Introduce self.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6FC0C-5FBD-47A8-9148-8782ECDF6F4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9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 min – introduce Stonewall to folks who may not know us that well and how our work with education practitioners fits into these priorities.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6FC0C-5FBD-47A8-9148-8782ECDF6F4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410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7 min, for folks to introduce themselves.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6FC0C-5FBD-47A8-9148-8782ECDF6F4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137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6FC0C-5FBD-47A8-9148-8782ECDF6F4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446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14 mins for this slide. </a:t>
            </a:r>
          </a:p>
          <a:p>
            <a:endParaRPr lang="en-GB" dirty="0"/>
          </a:p>
          <a:p>
            <a:r>
              <a:rPr lang="en-GB" dirty="0"/>
              <a:t>7 mins to work through their answers. </a:t>
            </a:r>
          </a:p>
          <a:p>
            <a:endParaRPr lang="en-GB" dirty="0"/>
          </a:p>
          <a:p>
            <a:r>
              <a:rPr lang="en-GB" dirty="0"/>
              <a:t>7 mins to go through the answers.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6FC0C-5FBD-47A8-9148-8782ECDF6F4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728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6FC0C-5FBD-47A8-9148-8782ECDF6F4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26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6FC0C-5FBD-47A8-9148-8782ECDF6F4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956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 min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6FC0C-5FBD-47A8-9148-8782ECDF6F4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85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FF19-047C-471C-8ECE-5E08A5F92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3DBA7-B164-46B6-8413-0CD420C90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6484E-E7B1-475F-BC36-74B778BE4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10BD-4BFD-4638-9521-478E0718B4AC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2A55A-632B-4CDB-B6BA-D64D4F180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5D043-6292-431A-8124-F1692502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6E3E-642F-4E37-93DC-F1CCCD62F8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63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D62F-13B0-4376-A195-B4CE52F5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696B3C-AD40-4503-8FFB-D73E964C2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A693D-D985-4370-BEBC-B60C90CDA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10BD-4BFD-4638-9521-478E0718B4AC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BDEF9-3A45-4463-BFE4-07DAB3F33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048B9-645D-458D-AF2D-AD530DDD1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6E3E-642F-4E37-93DC-F1CCCD62F8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06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B20035-2470-4529-B142-76A6102334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7B6E63-9592-426E-81AA-1218CA960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A604D-5198-4B9A-AEF6-E01B87B37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10BD-4BFD-4638-9521-478E0718B4AC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93ACA-627A-41ED-9586-45D35F3A0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76D64-D51D-41BC-AC00-19F3D8270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6E3E-642F-4E37-93DC-F1CCCD62F8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79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969C9-AA66-44D5-B304-89A0D1249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C2617-CC0D-47EB-BC1D-6BD357273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BDE5A-230B-4AA3-BE39-31D37A64C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10BD-4BFD-4638-9521-478E0718B4AC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9666E-709F-4880-8DB8-BD0CEB2BB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8349E-4676-434D-9A1B-1246257B4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6E3E-642F-4E37-93DC-F1CCCD62F8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79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97D4-9B49-458D-8E59-F0F7071A8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0BCF5-3433-486E-AB5E-65E021BEC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9AD88-44D2-4B27-AD57-291EA28E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10BD-4BFD-4638-9521-478E0718B4AC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69E20-C974-4234-8A39-EB25AF561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9C094-4E94-40BD-8356-5BFC1FF9E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6E3E-642F-4E37-93DC-F1CCCD62F8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93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D137D-1F17-45E6-8C08-5E8ECFA62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C9BC2-D247-4EE9-8C89-A11F82BCD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087C2-2976-4824-9ED4-C6FE372EB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E1409-5D8F-4E8B-8601-3637AB6C7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10BD-4BFD-4638-9521-478E0718B4AC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DCE2E-D1BC-4E01-84D9-9C0062EA9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FCDF2-76CF-4A10-BD2E-D1006655F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6E3E-642F-4E37-93DC-F1CCCD62F8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52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5D355-8940-42B6-80BE-930D8A57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5C743-479B-47BE-A45E-A7297793A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6F00F-0580-4383-953C-A1106F976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CB93D6-37F1-4827-8C9F-811693F51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2C986F-44B2-4092-B693-DC5CFD7C46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5F5688-35CF-4BB3-A92B-8CEDB4291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10BD-4BFD-4638-9521-478E0718B4AC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B596BD-0CBE-4536-9E38-CE464433F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1EB422-8081-4FBD-B85C-5F61676DB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6E3E-642F-4E37-93DC-F1CCCD62F8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84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2B324-76CA-4978-B44E-04304D672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F69AF1-98A3-47CC-A4D5-62DCA51E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10BD-4BFD-4638-9521-478E0718B4AC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EB55C6-4D83-4630-B574-DEC0940F7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E304F-A8F7-4E08-BA0B-79F6BDA33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6E3E-642F-4E37-93DC-F1CCCD62F8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61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45CB4A-0B3E-46DE-BED7-E3F637F3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10BD-4BFD-4638-9521-478E0718B4AC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B8807-91B5-4C2E-8825-A2B5D3A6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AB047-B60C-46B5-AAA2-BAB29197A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6E3E-642F-4E37-93DC-F1CCCD62F8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323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85F60-0E29-46E6-8EB2-FA386FA6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951C6-AA5F-49E7-AF87-2515B2FAC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E0131-98DD-4E55-A8EE-9CC50E281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82DE0-20E3-4B1B-B954-FA4D4CEA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10BD-4BFD-4638-9521-478E0718B4AC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A0529-032B-42EA-AC5D-1850E5D14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880BF-2CF7-4779-8052-45F185DA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6E3E-642F-4E37-93DC-F1CCCD62F8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74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1843F-4C7F-46ED-B238-82B282102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63DE0E-64AF-497D-88A7-B78066B5C1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B7E8F-21CD-4A7F-819D-25CA7D13E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2F1AE-4439-4D8E-A21D-99527805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10BD-4BFD-4638-9521-478E0718B4AC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3A950-374D-4826-90E7-20ED7889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D39EE-5174-42A2-B9DC-206CAE67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6E3E-642F-4E37-93DC-F1CCCD62F8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24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CE01B8-D49B-4330-B5F3-582529AE9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323D5-E261-40A2-B0B7-E1F1CCF3C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4E784-15B5-4B41-BB85-A0A8EA5EB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910BD-4BFD-4638-9521-478E0718B4AC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C5CA0-0E5C-46FB-BF45-216735A57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7DC86-A1E8-4F93-9444-BAB3201A2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06E3E-642F-4E37-93DC-F1CCCD62F8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44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www.stonewall.org.uk/documents/pri_best_practice_web.pdf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-9V73GQ_5ZU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youtu.be/V1oqK43CED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oLg-27Mi0qk" TargetMode="External"/><Relationship Id="rId5" Type="http://schemas.openxmlformats.org/officeDocument/2006/relationships/hyperlink" Target="https://www.youtube.com/playlist?list=PL663Gvd8xcPoXdzDEeyQyqeeoHI6G7QEr" TargetMode="External"/><Relationship Id="rId4" Type="http://schemas.openxmlformats.org/officeDocument/2006/relationships/hyperlink" Target="https://www.youtube.com/playlist?list=PL663Gvd8xcPpbj4KYsP8oEZjqpXLc14J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FD4325-BF6D-4A2D-B9C7-10CFC12E540F}"/>
              </a:ext>
            </a:extLst>
          </p:cNvPr>
          <p:cNvSpPr txBox="1"/>
          <p:nvPr/>
        </p:nvSpPr>
        <p:spPr>
          <a:xfrm>
            <a:off x="0" y="2303359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 education:  supporting LGBT Young People</a:t>
            </a:r>
            <a:endParaRPr kumimoji="0" lang="en-GB" sz="48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8C5214-89C1-45F3-908B-CA59AE1BA2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0317" y="5756988"/>
            <a:ext cx="1836255" cy="728528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31D4E60E-BD94-4513-96E6-B01950063D44}"/>
              </a:ext>
            </a:extLst>
          </p:cNvPr>
          <p:cNvSpPr txBox="1">
            <a:spLocks/>
          </p:cNvSpPr>
          <p:nvPr/>
        </p:nvSpPr>
        <p:spPr>
          <a:xfrm>
            <a:off x="4075669" y="4134353"/>
            <a:ext cx="4040661" cy="622571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2800" b="0" dirty="0">
                <a:solidFill>
                  <a:schemeClr val="bg1"/>
                </a:solidFill>
              </a:rPr>
              <a:t>25 January 2020</a:t>
            </a:r>
          </a:p>
        </p:txBody>
      </p:sp>
    </p:spTree>
    <p:extLst>
      <p:ext uri="{BB962C8B-B14F-4D97-AF65-F5344CB8AC3E}">
        <p14:creationId xmlns:p14="http://schemas.microsoft.com/office/powerpoint/2010/main" val="118267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685881-B510-4186-AADE-7C0AE765D0FE}"/>
              </a:ext>
            </a:extLst>
          </p:cNvPr>
          <p:cNvSpPr txBox="1"/>
          <p:nvPr/>
        </p:nvSpPr>
        <p:spPr>
          <a:xfrm>
            <a:off x="5352887" y="2482490"/>
            <a:ext cx="604837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These guides offer more practical advice and guidance on supporting LGBT young people and how staff in your setting can create a more inclusive culture.</a:t>
            </a:r>
          </a:p>
          <a:p>
            <a:pPr marL="457200" indent="-457200" algn="ctr"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72F697-6681-4459-BFBE-4ABDBB3071F0}"/>
              </a:ext>
            </a:extLst>
          </p:cNvPr>
          <p:cNvSpPr/>
          <p:nvPr/>
        </p:nvSpPr>
        <p:spPr>
          <a:xfrm>
            <a:off x="0" y="0"/>
            <a:ext cx="4618653" cy="68580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296EA9-A4A8-425E-A016-F902C5D300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78" y="5775649"/>
            <a:ext cx="1836255" cy="728528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590EB740-341D-4C90-9CCF-5E497BA7E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60836">
            <a:off x="741391" y="518017"/>
            <a:ext cx="1951188" cy="276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Primary best practice">
            <a:hlinkClick r:id="rId5"/>
            <a:extLst>
              <a:ext uri="{FF2B5EF4-FFF2-40B4-BE49-F238E27FC236}">
                <a16:creationId xmlns:a16="http://schemas.microsoft.com/office/drawing/2014/main" id="{3C92D390-DADA-4AA0-A11B-CEBA87846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95723">
            <a:off x="577892" y="2473451"/>
            <a:ext cx="1749522" cy="248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D9125A3-BB78-455D-A603-54BC14B2B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6671" y="1869117"/>
            <a:ext cx="2140306" cy="303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985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64A435-B76D-4F82-9C0F-250DF26DE56B}"/>
              </a:ext>
            </a:extLst>
          </p:cNvPr>
          <p:cNvSpPr txBox="1"/>
          <p:nvPr/>
        </p:nvSpPr>
        <p:spPr>
          <a:xfrm>
            <a:off x="765355" y="678307"/>
            <a:ext cx="10795519" cy="57437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468000" tIns="468000" rIns="576000" bIns="252000" rtlCol="0">
            <a:spAutoFit/>
          </a:bodyPr>
          <a:lstStyle/>
          <a:p>
            <a:pPr marL="457200" indent="-457200" algn="ctr"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Example: Supporting LGBT Young People</a:t>
            </a:r>
          </a:p>
          <a:p>
            <a:pPr marL="457200" indent="-457200" algn="ctr"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Covers topics such as: </a:t>
            </a:r>
          </a:p>
          <a:p>
            <a:pPr marL="457200" indent="-457200"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How to talk to young people about the meaning of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different terms, in an age appropriate way.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What practitioners can look out for and help them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recognise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HBT bullying.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What support for a young LGBT person might look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like. </a:t>
            </a:r>
          </a:p>
          <a:p>
            <a:pPr marL="457200" indent="-457200"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 Noa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8CD029-5350-4BD5-AF24-00693C647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6604" y="1913533"/>
            <a:ext cx="2544637" cy="360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042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B333F3-0F53-4BD9-A954-BB18A3FC99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0317" y="5756988"/>
            <a:ext cx="1836255" cy="728528"/>
          </a:xfrm>
          <a:prstGeom prst="rect">
            <a:avLst/>
          </a:prstGeom>
          <a:effectLst>
            <a:outerShdw blurRad="50800" dist="63500" dir="11100000" sx="101000" sy="101000" algn="br" rotWithShape="0">
              <a:prstClr val="black">
                <a:alpha val="87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AAFEDC-6202-4933-ACCC-C408EECBE0C2}"/>
              </a:ext>
            </a:extLst>
          </p:cNvPr>
          <p:cNvSpPr txBox="1"/>
          <p:nvPr/>
        </p:nvSpPr>
        <p:spPr>
          <a:xfrm>
            <a:off x="824204" y="517518"/>
            <a:ext cx="10543591" cy="1465695"/>
          </a:xfrm>
          <a:prstGeom prst="rect">
            <a:avLst/>
          </a:prstGeom>
          <a:solidFill>
            <a:srgbClr val="E30613"/>
          </a:solidFill>
          <a:ln w="50800">
            <a:solidFill>
              <a:schemeClr val="bg1"/>
            </a:solidFill>
          </a:ln>
        </p:spPr>
        <p:txBody>
          <a:bodyPr wrap="square" lIns="252000" tIns="360000" rIns="360000" bIns="360000" rtlCol="0">
            <a:spAutoFit/>
          </a:bodyPr>
          <a:lstStyle/>
          <a:p>
            <a:pPr lvl="0" algn="ctr">
              <a:defRPr/>
            </a:pPr>
            <a:r>
              <a:rPr lang="en-GB" sz="48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Inclusive materials</a:t>
            </a:r>
          </a:p>
        </p:txBody>
      </p:sp>
    </p:spTree>
    <p:extLst>
      <p:ext uri="{BB962C8B-B14F-4D97-AF65-F5344CB8AC3E}">
        <p14:creationId xmlns:p14="http://schemas.microsoft.com/office/powerpoint/2010/main" val="3059537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772F697-6681-4459-BFBE-4ABDBB3071F0}"/>
              </a:ext>
            </a:extLst>
          </p:cNvPr>
          <p:cNvSpPr/>
          <p:nvPr/>
        </p:nvSpPr>
        <p:spPr>
          <a:xfrm>
            <a:off x="0" y="0"/>
            <a:ext cx="4618653" cy="68580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685881-B510-4186-AADE-7C0AE765D0FE}"/>
              </a:ext>
            </a:extLst>
          </p:cNvPr>
          <p:cNvSpPr txBox="1"/>
          <p:nvPr/>
        </p:nvSpPr>
        <p:spPr>
          <a:xfrm>
            <a:off x="539030" y="2905071"/>
            <a:ext cx="3692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Posters</a:t>
            </a:r>
            <a:endParaRPr lang="en-GB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296EA9-A4A8-425E-A016-F902C5D300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78" y="5775649"/>
            <a:ext cx="1836255" cy="7285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CECF5B-0589-4B17-B1D4-434712F7E7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7217" y="0"/>
            <a:ext cx="2453391" cy="3535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D030ED-EC97-40B9-99FE-A709E5BA9C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8833" y="3535319"/>
            <a:ext cx="2249424" cy="32241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16DA6D-997D-4295-905D-A3B81C9D638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105691"/>
            <a:ext cx="2357619" cy="33233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EB0C25-EF78-4508-BA09-F34C6CA5931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650" y="3536855"/>
            <a:ext cx="2439130" cy="3215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1590BF-91FB-4FFA-8AF2-9C27DE4DC17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966" y="3544015"/>
            <a:ext cx="2283510" cy="32154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2BFFA1-B0D9-43D2-8F2B-B79C1BE89AF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6298" y="213545"/>
            <a:ext cx="2275178" cy="32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48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772F697-6681-4459-BFBE-4ABDBB3071F0}"/>
              </a:ext>
            </a:extLst>
          </p:cNvPr>
          <p:cNvSpPr/>
          <p:nvPr/>
        </p:nvSpPr>
        <p:spPr>
          <a:xfrm>
            <a:off x="0" y="0"/>
            <a:ext cx="4618653" cy="68580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685881-B510-4186-AADE-7C0AE765D0FE}"/>
              </a:ext>
            </a:extLst>
          </p:cNvPr>
          <p:cNvSpPr txBox="1"/>
          <p:nvPr/>
        </p:nvSpPr>
        <p:spPr>
          <a:xfrm>
            <a:off x="539030" y="2905071"/>
            <a:ext cx="3692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Videos</a:t>
            </a:r>
            <a:endParaRPr lang="en-GB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296EA9-A4A8-425E-A016-F902C5D300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78" y="5775649"/>
            <a:ext cx="1836255" cy="728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96D1D2-AEE5-4616-A177-650522529B15}"/>
              </a:ext>
            </a:extLst>
          </p:cNvPr>
          <p:cNvSpPr txBox="1"/>
          <p:nvPr/>
        </p:nvSpPr>
        <p:spPr>
          <a:xfrm>
            <a:off x="4996431" y="766024"/>
            <a:ext cx="681779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Stonewall and BAME voices -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https://www.youtube.com/playlist?list=PL663Gvd8xcPpbj4KYsP8oEZjqpXLc14JD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Stonewall and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MyGenderation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– sharing trans voices -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https://www.youtube.com/playlist?list=PL663Gvd8xcPoXdzDEeyQyqeeoHI6G7QEr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 also do Campaigns videos, for Rainbow Laces, Come Out for LGBT and our Supporter appeals – where we share individual’s stories: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Rainbow Laces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https://youtu.be/oLg-27Mi0qk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Come Out for LGBT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https://youtu.be/V1oqK43CED4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Jak’s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story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https://youtu.be/-9V73GQ_5ZU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363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772F697-6681-4459-BFBE-4ABDBB3071F0}"/>
              </a:ext>
            </a:extLst>
          </p:cNvPr>
          <p:cNvSpPr/>
          <p:nvPr/>
        </p:nvSpPr>
        <p:spPr>
          <a:xfrm>
            <a:off x="0" y="0"/>
            <a:ext cx="4618653" cy="68580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685881-B510-4186-AADE-7C0AE765D0FE}"/>
              </a:ext>
            </a:extLst>
          </p:cNvPr>
          <p:cNvSpPr txBox="1"/>
          <p:nvPr/>
        </p:nvSpPr>
        <p:spPr>
          <a:xfrm>
            <a:off x="463075" y="2551837"/>
            <a:ext cx="3692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Rainbow Laces</a:t>
            </a:r>
            <a:endParaRPr lang="en-GB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296EA9-A4A8-425E-A016-F902C5D300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78" y="5775649"/>
            <a:ext cx="1836255" cy="7285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6F4639-B1C5-4838-90E6-4340749AE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322" y="764167"/>
            <a:ext cx="3611776" cy="51245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DCFB66-08A3-4C22-9F3D-8FF768AE1E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5098" y="774231"/>
            <a:ext cx="3611776" cy="510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04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772F697-6681-4459-BFBE-4ABDBB3071F0}"/>
              </a:ext>
            </a:extLst>
          </p:cNvPr>
          <p:cNvSpPr/>
          <p:nvPr/>
        </p:nvSpPr>
        <p:spPr>
          <a:xfrm>
            <a:off x="0" y="0"/>
            <a:ext cx="4618653" cy="68580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685881-B510-4186-AADE-7C0AE765D0FE}"/>
              </a:ext>
            </a:extLst>
          </p:cNvPr>
          <p:cNvSpPr txBox="1"/>
          <p:nvPr/>
        </p:nvSpPr>
        <p:spPr>
          <a:xfrm>
            <a:off x="463075" y="1556609"/>
            <a:ext cx="36925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Visibility in the wider world</a:t>
            </a:r>
            <a:endParaRPr lang="en-GB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296EA9-A4A8-425E-A016-F902C5D300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78" y="5775649"/>
            <a:ext cx="1836255" cy="728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083444-D594-4F12-B5BE-3E602C68FF3C}"/>
              </a:ext>
            </a:extLst>
          </p:cNvPr>
          <p:cNvSpPr txBox="1"/>
          <p:nvPr/>
        </p:nvSpPr>
        <p:spPr>
          <a:xfrm>
            <a:off x="5394960" y="731520"/>
            <a:ext cx="384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LGBT Booklists for Primary ages and Secondary ages.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E07830-9705-48AE-BCBE-96C31DB5D5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54" y="731520"/>
            <a:ext cx="1889170" cy="11516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8512CC-BADB-4BBA-B822-E95DFBD2CBC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894" y="1787469"/>
            <a:ext cx="1929116" cy="2757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0981A2-6CFC-43F1-B9D6-932851EBAE83}"/>
              </a:ext>
            </a:extLst>
          </p:cNvPr>
          <p:cNvSpPr txBox="1"/>
          <p:nvPr/>
        </p:nvSpPr>
        <p:spPr>
          <a:xfrm>
            <a:off x="7552944" y="2623411"/>
            <a:ext cx="384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Inclusive families resources – including posters and stickers.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sky, object&#10;&#10;Description automatically generated">
            <a:extLst>
              <a:ext uri="{FF2B5EF4-FFF2-40B4-BE49-F238E27FC236}">
                <a16:creationId xmlns:a16="http://schemas.microsoft.com/office/drawing/2014/main" id="{9E17E35E-DE62-4B0B-835B-6D28D82984E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54" y="4223078"/>
            <a:ext cx="1889170" cy="18891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4FD86B-FCD3-4934-84B4-FA9F1A2B6012}"/>
              </a:ext>
            </a:extLst>
          </p:cNvPr>
          <p:cNvSpPr txBox="1"/>
          <p:nvPr/>
        </p:nvSpPr>
        <p:spPr>
          <a:xfrm>
            <a:off x="5663774" y="5180738"/>
            <a:ext cx="384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LGBT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Filmlists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for Secondary ages.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840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DD2793-0A68-4C79-82AF-EDD5DEFD1829}"/>
              </a:ext>
            </a:extLst>
          </p:cNvPr>
          <p:cNvSpPr txBox="1"/>
          <p:nvPr/>
        </p:nvSpPr>
        <p:spPr>
          <a:xfrm>
            <a:off x="4731453" y="187773"/>
            <a:ext cx="7091265" cy="6143899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rgbClr val="FF0000"/>
            </a:solidFill>
          </a:ln>
        </p:spPr>
        <p:txBody>
          <a:bodyPr wrap="square" lIns="252000" tIns="360000" rIns="360000" bIns="360000" rtlCol="0">
            <a:spAutoFit/>
          </a:bodyPr>
          <a:lstStyle/>
          <a:p>
            <a:pPr marL="457200" indent="-457200" algn="ctr"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Top Tips for developing inclusive cultures and lesson materials</a:t>
            </a:r>
          </a:p>
          <a:p>
            <a:pPr marL="457200" indent="-457200" algn="ctr"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Don’t make assumptions.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Think about the representation you have in your classroom – posters, displays etc. 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Think about the representation you have in the examples you use and the questions you ask and how LGBT can be visible in your area. 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Think about whose voices you could be amplifying more. 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Stand up to bullying in a visible way.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6E05F3-4490-4509-A574-4810EA66FD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78" y="5775649"/>
            <a:ext cx="1836255" cy="728528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ECD1BE7-3B98-4AD5-AA42-C66021B3C0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47" y="1492364"/>
            <a:ext cx="3689502" cy="387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35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DD2793-0A68-4C79-82AF-EDD5DEFD1829}"/>
              </a:ext>
            </a:extLst>
          </p:cNvPr>
          <p:cNvSpPr txBox="1"/>
          <p:nvPr/>
        </p:nvSpPr>
        <p:spPr>
          <a:xfrm>
            <a:off x="4637184" y="2459633"/>
            <a:ext cx="7091265" cy="1835027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rgbClr val="FF0000"/>
            </a:solidFill>
          </a:ln>
        </p:spPr>
        <p:txBody>
          <a:bodyPr wrap="square" lIns="252000" tIns="360000" rIns="360000" bIns="360000" rtlCol="0">
            <a:spAutoFit/>
          </a:bodyPr>
          <a:lstStyle/>
          <a:p>
            <a:pPr marL="457200" indent="-457200" algn="ctr">
              <a:defRPr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  <a:p>
            <a:pPr marL="457200" indent="-457200" algn="ctr"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6E05F3-4490-4509-A574-4810EA66FD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78" y="5775649"/>
            <a:ext cx="1836255" cy="728528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ECD1BE7-3B98-4AD5-AA42-C66021B3C0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47" y="1492364"/>
            <a:ext cx="3689502" cy="387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52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2549C5D-E2C1-48BD-A0A7-222BCC3C7033}"/>
              </a:ext>
            </a:extLst>
          </p:cNvPr>
          <p:cNvSpPr txBox="1">
            <a:spLocks/>
          </p:cNvSpPr>
          <p:nvPr/>
        </p:nvSpPr>
        <p:spPr>
          <a:xfrm>
            <a:off x="4643238" y="457354"/>
            <a:ext cx="10802077" cy="20898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600" b="1" dirty="0">
                <a:solidFill>
                  <a:schemeClr val="bg1"/>
                </a:solidFill>
              </a:rPr>
              <a:t>Thanks for </a:t>
            </a:r>
            <a:br>
              <a:rPr lang="en-GB" sz="9600" b="1" dirty="0">
                <a:solidFill>
                  <a:schemeClr val="bg1"/>
                </a:solidFill>
              </a:rPr>
            </a:br>
            <a:r>
              <a:rPr lang="en-GB" sz="9600" b="1" dirty="0">
                <a:solidFill>
                  <a:schemeClr val="bg1"/>
                </a:solidFill>
              </a:rPr>
              <a:t>attending</a:t>
            </a:r>
            <a:br>
              <a:rPr lang="en-GB" sz="9600" b="1" dirty="0">
                <a:solidFill>
                  <a:schemeClr val="bg1"/>
                </a:solidFill>
              </a:rPr>
            </a:br>
            <a:r>
              <a:rPr lang="en-GB" sz="9600" b="1" dirty="0">
                <a:solidFill>
                  <a:schemeClr val="bg1"/>
                </a:solidFill>
              </a:rPr>
              <a:t>today’s </a:t>
            </a:r>
            <a:br>
              <a:rPr lang="en-GB" sz="9600" b="1" dirty="0">
                <a:solidFill>
                  <a:schemeClr val="bg1"/>
                </a:solidFill>
              </a:rPr>
            </a:br>
            <a:r>
              <a:rPr lang="en-GB" sz="9600" b="1" dirty="0">
                <a:solidFill>
                  <a:schemeClr val="bg1"/>
                </a:solidFill>
              </a:rPr>
              <a:t>session!</a:t>
            </a:r>
          </a:p>
          <a:p>
            <a:endParaRPr lang="en-GB" sz="96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78138F-E56B-4298-94F2-8BA928D7404A}"/>
              </a:ext>
            </a:extLst>
          </p:cNvPr>
          <p:cNvSpPr txBox="1"/>
          <p:nvPr/>
        </p:nvSpPr>
        <p:spPr>
          <a:xfrm>
            <a:off x="6096000" y="5938981"/>
            <a:ext cx="6123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Cat.Telford@stonewallscotland.org.uk</a:t>
            </a:r>
          </a:p>
        </p:txBody>
      </p:sp>
    </p:spTree>
    <p:extLst>
      <p:ext uri="{BB962C8B-B14F-4D97-AF65-F5344CB8AC3E}">
        <p14:creationId xmlns:p14="http://schemas.microsoft.com/office/powerpoint/2010/main" val="239315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3CA0EB-C87D-41AB-818A-88FBCD6697BE}"/>
              </a:ext>
            </a:extLst>
          </p:cNvPr>
          <p:cNvSpPr/>
          <p:nvPr/>
        </p:nvSpPr>
        <p:spPr>
          <a:xfrm>
            <a:off x="720450" y="1633812"/>
            <a:ext cx="9974050" cy="248266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 Telford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Pronouns: They/Them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Empowerment Programmes Officer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34013E-F90E-4CFE-A803-8E43DC55FB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0317" y="5756988"/>
            <a:ext cx="1836255" cy="72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70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F41AE999-C518-4E13-BCD5-A56E9AEF5A90}"/>
              </a:ext>
            </a:extLst>
          </p:cNvPr>
          <p:cNvSpPr txBox="1">
            <a:spLocks/>
          </p:cNvSpPr>
          <p:nvPr/>
        </p:nvSpPr>
        <p:spPr>
          <a:xfrm>
            <a:off x="729686" y="484243"/>
            <a:ext cx="10515600" cy="607390"/>
          </a:xfr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600" dirty="0">
                <a:solidFill>
                  <a:schemeClr val="tx1"/>
                </a:solidFill>
              </a:rPr>
              <a:t>WHO STONEWALL SCOTLAND ARE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494028-1379-4404-99BB-F333A39702CE}"/>
              </a:ext>
            </a:extLst>
          </p:cNvPr>
          <p:cNvSpPr/>
          <p:nvPr/>
        </p:nvSpPr>
        <p:spPr>
          <a:xfrm>
            <a:off x="454449" y="1351246"/>
            <a:ext cx="112831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endParaRPr lang="en-GB" sz="1600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defRPr/>
            </a:pPr>
            <a:endParaRPr lang="en-US" sz="1400" dirty="0">
              <a:latin typeface="Arial"/>
              <a:cs typeface="Arial"/>
            </a:endParaRPr>
          </a:p>
          <a:p>
            <a:pPr marL="457200" indent="-457200" algn="ctr">
              <a:defRPr/>
            </a:pPr>
            <a:endParaRPr lang="en-GB" sz="1400" dirty="0">
              <a:solidFill>
                <a:sysClr val="windowText" lastClr="000000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B383F7-7D2E-4399-AFC7-8B07F04B94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960" y="6095482"/>
            <a:ext cx="1523990" cy="604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25582A-A820-48B3-9DB2-CB9B15417C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051" y="1351246"/>
            <a:ext cx="6206870" cy="421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5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772F697-6681-4459-BFBE-4ABDBB3071F0}"/>
              </a:ext>
            </a:extLst>
          </p:cNvPr>
          <p:cNvSpPr/>
          <p:nvPr/>
        </p:nvSpPr>
        <p:spPr>
          <a:xfrm>
            <a:off x="0" y="0"/>
            <a:ext cx="4618653" cy="68580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296EA9-A4A8-425E-A016-F902C5D300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78" y="5775649"/>
            <a:ext cx="1836255" cy="728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96D1D2-AEE5-4616-A177-650522529B15}"/>
              </a:ext>
            </a:extLst>
          </p:cNvPr>
          <p:cNvSpPr txBox="1"/>
          <p:nvPr/>
        </p:nvSpPr>
        <p:spPr>
          <a:xfrm>
            <a:off x="5142735" y="1597729"/>
            <a:ext cx="68177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Introductions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Pronoun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Whereabouts you work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D844528-A1A4-4AEB-AB57-8A037B38DA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63" y="2349815"/>
            <a:ext cx="2767139" cy="215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63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B333F3-0F53-4BD9-A954-BB18A3FC99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0317" y="5756988"/>
            <a:ext cx="1836255" cy="728528"/>
          </a:xfrm>
          <a:prstGeom prst="rect">
            <a:avLst/>
          </a:prstGeom>
          <a:effectLst>
            <a:outerShdw blurRad="50800" dist="63500" dir="11100000" sx="101000" sy="101000" algn="br" rotWithShape="0">
              <a:prstClr val="black">
                <a:alpha val="87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AAFEDC-6202-4933-ACCC-C408EECBE0C2}"/>
              </a:ext>
            </a:extLst>
          </p:cNvPr>
          <p:cNvSpPr txBox="1"/>
          <p:nvPr/>
        </p:nvSpPr>
        <p:spPr>
          <a:xfrm>
            <a:off x="824204" y="517518"/>
            <a:ext cx="10543591" cy="2204359"/>
          </a:xfrm>
          <a:prstGeom prst="rect">
            <a:avLst/>
          </a:prstGeom>
          <a:solidFill>
            <a:srgbClr val="E30613"/>
          </a:solidFill>
          <a:ln w="50800">
            <a:solidFill>
              <a:schemeClr val="bg1"/>
            </a:solidFill>
          </a:ln>
        </p:spPr>
        <p:txBody>
          <a:bodyPr wrap="square" lIns="252000" tIns="360000" rIns="360000" bIns="360000" rtlCol="0">
            <a:spAutoFit/>
          </a:bodyPr>
          <a:lstStyle/>
          <a:p>
            <a:pPr lvl="0" algn="ctr">
              <a:defRPr/>
            </a:pPr>
            <a:r>
              <a:rPr lang="en-GB" sz="48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Definitions – resources for teaching staff</a:t>
            </a:r>
          </a:p>
        </p:txBody>
      </p:sp>
    </p:spTree>
    <p:extLst>
      <p:ext uri="{BB962C8B-B14F-4D97-AF65-F5344CB8AC3E}">
        <p14:creationId xmlns:p14="http://schemas.microsoft.com/office/powerpoint/2010/main" val="1682286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772F697-6681-4459-BFBE-4ABDBB3071F0}"/>
              </a:ext>
            </a:extLst>
          </p:cNvPr>
          <p:cNvSpPr/>
          <p:nvPr/>
        </p:nvSpPr>
        <p:spPr>
          <a:xfrm>
            <a:off x="0" y="0"/>
            <a:ext cx="4618653" cy="68580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296EA9-A4A8-425E-A016-F902C5D300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78" y="5775649"/>
            <a:ext cx="1836255" cy="728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96D1D2-AEE5-4616-A177-650522529B15}"/>
              </a:ext>
            </a:extLst>
          </p:cNvPr>
          <p:cNvSpPr txBox="1"/>
          <p:nvPr/>
        </p:nvSpPr>
        <p:spPr>
          <a:xfrm>
            <a:off x="5142735" y="1597729"/>
            <a:ext cx="681779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In groups match the definitions to their terms. 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Don’t worry if you can’t do all of them, or if you’re not sure on some.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You’ve got 7 minutes to do as many as you can.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We’ll go through the answers once everyone’s had a go.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9C870D3-BB43-4B20-850F-7821B9214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136" y="2047616"/>
            <a:ext cx="2800608" cy="212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51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B333F3-0F53-4BD9-A954-BB18A3FC99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0317" y="5756988"/>
            <a:ext cx="1836255" cy="728528"/>
          </a:xfrm>
          <a:prstGeom prst="rect">
            <a:avLst/>
          </a:prstGeom>
          <a:effectLst>
            <a:outerShdw blurRad="50800" dist="63500" dir="11100000" sx="101000" sy="101000" algn="br" rotWithShape="0">
              <a:prstClr val="black">
                <a:alpha val="87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AAFEDC-6202-4933-ACCC-C408EECBE0C2}"/>
              </a:ext>
            </a:extLst>
          </p:cNvPr>
          <p:cNvSpPr txBox="1"/>
          <p:nvPr/>
        </p:nvSpPr>
        <p:spPr>
          <a:xfrm>
            <a:off x="824204" y="517518"/>
            <a:ext cx="10543591" cy="1465695"/>
          </a:xfrm>
          <a:prstGeom prst="rect">
            <a:avLst/>
          </a:prstGeom>
          <a:solidFill>
            <a:srgbClr val="E30613"/>
          </a:solidFill>
          <a:ln w="50800">
            <a:solidFill>
              <a:schemeClr val="bg1"/>
            </a:solidFill>
          </a:ln>
        </p:spPr>
        <p:txBody>
          <a:bodyPr wrap="square" lIns="252000" tIns="360000" rIns="360000" bIns="360000" rtlCol="0">
            <a:spAutoFit/>
          </a:bodyPr>
          <a:lstStyle/>
          <a:p>
            <a:pPr lvl="0" algn="ctr">
              <a:defRPr/>
            </a:pPr>
            <a:r>
              <a:rPr lang="en-GB" sz="48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Policy resources</a:t>
            </a:r>
          </a:p>
        </p:txBody>
      </p:sp>
    </p:spTree>
    <p:extLst>
      <p:ext uri="{BB962C8B-B14F-4D97-AF65-F5344CB8AC3E}">
        <p14:creationId xmlns:p14="http://schemas.microsoft.com/office/powerpoint/2010/main" val="2396765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685881-B510-4186-AADE-7C0AE765D0FE}"/>
              </a:ext>
            </a:extLst>
          </p:cNvPr>
          <p:cNvSpPr txBox="1"/>
          <p:nvPr/>
        </p:nvSpPr>
        <p:spPr>
          <a:xfrm>
            <a:off x="5708112" y="1459967"/>
            <a:ext cx="604837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defRPr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Our Policy guides are designed to: </a:t>
            </a:r>
          </a:p>
          <a:p>
            <a:pPr marL="457200" indent="-457200" algn="ctr"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Help you develop your own evidence-base for approaching this work;</a:t>
            </a:r>
          </a:p>
          <a:p>
            <a:pPr algn="ctr"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Help you communicate your inclusion journey to key stakeholders; 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Assist with looking at current policies and what can be adapted.</a:t>
            </a:r>
          </a:p>
          <a:p>
            <a:endParaRPr lang="en-GB" dirty="0">
              <a:latin typeface="Arial Noa Ligh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72F697-6681-4459-BFBE-4ABDBB3071F0}"/>
              </a:ext>
            </a:extLst>
          </p:cNvPr>
          <p:cNvSpPr/>
          <p:nvPr/>
        </p:nvSpPr>
        <p:spPr>
          <a:xfrm>
            <a:off x="0" y="0"/>
            <a:ext cx="4618653" cy="68580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296EA9-A4A8-425E-A016-F902C5D300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78" y="5775649"/>
            <a:ext cx="1836255" cy="728528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319FF24-15E3-4898-BD53-2CEEA3CC0B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1445" y="5495002"/>
            <a:ext cx="6362777" cy="39231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DB99636-849E-4E95-B952-4B9973C3D5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603" y="970688"/>
            <a:ext cx="6362785" cy="39306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024523B-DF75-4FC6-8DD7-F8351187C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40" y="459843"/>
            <a:ext cx="2162316" cy="304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B27A7A-4EE5-41C2-B337-0DA8A9A832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181" y="1836569"/>
            <a:ext cx="2091889" cy="290416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53DB5ED-CAC9-4E0C-8922-EA6A955EB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1394" y="2632399"/>
            <a:ext cx="2190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341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B333F3-0F53-4BD9-A954-BB18A3FC99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0317" y="5756988"/>
            <a:ext cx="1836255" cy="728528"/>
          </a:xfrm>
          <a:prstGeom prst="rect">
            <a:avLst/>
          </a:prstGeom>
          <a:effectLst>
            <a:outerShdw blurRad="50800" dist="63500" dir="11100000" sx="101000" sy="101000" algn="br" rotWithShape="0">
              <a:prstClr val="black">
                <a:alpha val="87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AAFEDC-6202-4933-ACCC-C408EECBE0C2}"/>
              </a:ext>
            </a:extLst>
          </p:cNvPr>
          <p:cNvSpPr txBox="1"/>
          <p:nvPr/>
        </p:nvSpPr>
        <p:spPr>
          <a:xfrm>
            <a:off x="824204" y="517518"/>
            <a:ext cx="10543591" cy="2204359"/>
          </a:xfrm>
          <a:prstGeom prst="rect">
            <a:avLst/>
          </a:prstGeom>
          <a:solidFill>
            <a:srgbClr val="E30613"/>
          </a:solidFill>
          <a:ln w="50800">
            <a:solidFill>
              <a:schemeClr val="bg1"/>
            </a:solidFill>
          </a:ln>
        </p:spPr>
        <p:txBody>
          <a:bodyPr wrap="square" lIns="252000" tIns="360000" rIns="360000" bIns="360000" rtlCol="0">
            <a:spAutoFit/>
          </a:bodyPr>
          <a:lstStyle/>
          <a:p>
            <a:pPr lvl="0" algn="ctr">
              <a:defRPr/>
            </a:pPr>
            <a:r>
              <a:rPr lang="en-GB" sz="48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Resources for Building an inclusive culture</a:t>
            </a:r>
          </a:p>
        </p:txBody>
      </p:sp>
    </p:spTree>
    <p:extLst>
      <p:ext uri="{BB962C8B-B14F-4D97-AF65-F5344CB8AC3E}">
        <p14:creationId xmlns:p14="http://schemas.microsoft.com/office/powerpoint/2010/main" val="1922460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571</Words>
  <Application>Microsoft Office PowerPoint</Application>
  <PresentationFormat>Widescreen</PresentationFormat>
  <Paragraphs>122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Noa Light</vt:lpstr>
      <vt:lpstr>Arial Nova Light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Annabel Dakin</dc:creator>
  <cp:lastModifiedBy>Robert Henthorn</cp:lastModifiedBy>
  <cp:revision>38</cp:revision>
  <dcterms:created xsi:type="dcterms:W3CDTF">2019-04-29T14:56:32Z</dcterms:created>
  <dcterms:modified xsi:type="dcterms:W3CDTF">2020-01-31T15:13:26Z</dcterms:modified>
</cp:coreProperties>
</file>